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12192000" cy="6858000"/>
  <p:defaultTextStyle>
    <a:defPPr>
      <a:defRPr lang="en-US"/>
    </a:defPPr>
    <a:lvl1pPr marL="0" algn="l" defTabSz="537641">
      <a:defRPr sz="2117">
        <a:solidFill>
          <a:schemeClr val="tx1"/>
        </a:solidFill>
        <a:latin typeface="+mn-lt"/>
        <a:ea typeface="+mn-ea"/>
        <a:cs typeface="+mn-cs"/>
      </a:defRPr>
    </a:lvl1pPr>
    <a:lvl2pPr marL="537641" algn="l" defTabSz="537641">
      <a:defRPr sz="2117">
        <a:solidFill>
          <a:schemeClr val="tx1"/>
        </a:solidFill>
        <a:latin typeface="+mn-lt"/>
        <a:ea typeface="+mn-ea"/>
        <a:cs typeface="+mn-cs"/>
      </a:defRPr>
    </a:lvl2pPr>
    <a:lvl3pPr marL="1075284" algn="l" defTabSz="537641">
      <a:defRPr sz="2117">
        <a:solidFill>
          <a:schemeClr val="tx1"/>
        </a:solidFill>
        <a:latin typeface="+mn-lt"/>
        <a:ea typeface="+mn-ea"/>
        <a:cs typeface="+mn-cs"/>
      </a:defRPr>
    </a:lvl3pPr>
    <a:lvl4pPr marL="1612926" algn="l" defTabSz="537641">
      <a:defRPr sz="2117">
        <a:solidFill>
          <a:schemeClr val="tx1"/>
        </a:solidFill>
        <a:latin typeface="+mn-lt"/>
        <a:ea typeface="+mn-ea"/>
        <a:cs typeface="+mn-cs"/>
      </a:defRPr>
    </a:lvl4pPr>
    <a:lvl5pPr marL="2150568" algn="l" defTabSz="537641">
      <a:defRPr sz="2117">
        <a:solidFill>
          <a:schemeClr val="tx1"/>
        </a:solidFill>
        <a:latin typeface="+mn-lt"/>
        <a:ea typeface="+mn-ea"/>
        <a:cs typeface="+mn-cs"/>
      </a:defRPr>
    </a:lvl5pPr>
    <a:lvl6pPr marL="2688209" algn="l" defTabSz="537641">
      <a:defRPr sz="2117">
        <a:solidFill>
          <a:schemeClr val="tx1"/>
        </a:solidFill>
        <a:latin typeface="+mn-lt"/>
        <a:ea typeface="+mn-ea"/>
        <a:cs typeface="+mn-cs"/>
      </a:defRPr>
    </a:lvl6pPr>
    <a:lvl7pPr marL="3225850" algn="l" defTabSz="537641">
      <a:defRPr sz="2117">
        <a:solidFill>
          <a:schemeClr val="tx1"/>
        </a:solidFill>
        <a:latin typeface="+mn-lt"/>
        <a:ea typeface="+mn-ea"/>
        <a:cs typeface="+mn-cs"/>
      </a:defRPr>
    </a:lvl7pPr>
    <a:lvl8pPr marL="3763493" algn="l" defTabSz="537641">
      <a:defRPr sz="2117">
        <a:solidFill>
          <a:schemeClr val="tx1"/>
        </a:solidFill>
        <a:latin typeface="+mn-lt"/>
        <a:ea typeface="+mn-ea"/>
        <a:cs typeface="+mn-cs"/>
      </a:defRPr>
    </a:lvl8pPr>
    <a:lvl9pPr marL="4301135" algn="l" defTabSz="537641">
      <a:defRPr sz="2117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76E"/>
    <a:srgbClr val="D9DCE1"/>
    <a:srgbClr val="D9D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0" autoAdjust="0"/>
  </p:normalViewPr>
  <p:slideViewPr>
    <p:cSldViewPr>
      <p:cViewPr varScale="1">
        <p:scale>
          <a:sx n="41" d="100"/>
          <a:sy n="41" d="100"/>
        </p:scale>
        <p:origin x="2515" y="53"/>
      </p:cViewPr>
      <p:guideLst>
        <p:guide orient="horz" pos="226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EE645-2D6C-4966-A873-F52247D31E69}" type="datetimeFigureOut">
              <a:rPr lang="es-ES" smtClean="0"/>
              <a:t>05/06/2024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229225" y="857250"/>
            <a:ext cx="17335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62AF3-1C05-49DD-AAF0-AA7D9B6C0C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902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41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284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926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568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209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850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493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135" algn="l" defTabSz="107528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5229225" y="857250"/>
            <a:ext cx="1733550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62AF3-1C05-49DD-AAF0-AA7D9B6C0CB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019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720090" y="2095079"/>
            <a:ext cx="816102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200150" y="6723806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pPr>
              <a:defRPr/>
            </a:pPr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ítulo y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ítulo vertical y tex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870860" y="681568"/>
            <a:ext cx="2070258" cy="10848763"/>
          </a:xfrm>
        </p:spPr>
        <p:txBody>
          <a:bodyPr vert="eaVert"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60083" y="681568"/>
            <a:ext cx="6090762" cy="10848763"/>
          </a:xfrm>
        </p:spPr>
        <p:txBody>
          <a:bodyPr vert="eaVert"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ítulo y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Encabezado de sec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55085" y="3191515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5085" y="8567002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os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60083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860608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6" y="681570"/>
            <a:ext cx="8281035" cy="2474384"/>
          </a:xfrm>
        </p:spPr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1336" y="3138172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61336" y="4676142"/>
            <a:ext cx="4061757" cy="6877898"/>
          </a:xfrm>
        </p:spPr>
        <p:txBody>
          <a:bodyPr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860610" y="3138172"/>
            <a:ext cx="4081760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860610" y="4676142"/>
            <a:ext cx="4081760" cy="6877898"/>
          </a:xfrm>
        </p:spPr>
        <p:txBody>
          <a:bodyPr/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el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n bl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ido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8" cy="2987040"/>
          </a:xfrm>
        </p:spPr>
        <p:txBody>
          <a:bodyPr anchor="b"/>
          <a:lstStyle>
            <a:lvl1pPr>
              <a:defRPr sz="252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081762" y="1843196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8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n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8" cy="2987040"/>
          </a:xfrm>
        </p:spPr>
        <p:txBody>
          <a:bodyPr anchor="b"/>
          <a:lstStyle>
            <a:lvl1pPr>
              <a:defRPr sz="2520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4081762" y="1843196"/>
            <a:ext cx="4860608" cy="9097433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pPr>
              <a:defRPr/>
            </a:pPr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8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60085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085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s-ES"/>
              <a:t>Editar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60083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C6E28F-0A1F-4620-A822-85A64985F2B1}" type="datetimeFigureOut">
              <a:t>05/06/2024</a:t>
            </a:fld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80400" y="11865191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780848" y="11865191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24FAA8-4D2C-4438-9AD6-4413F152DE6E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720090">
        <a:lnSpc>
          <a:spcPct val="90000"/>
        </a:lnSpc>
        <a:spcBef>
          <a:spcPts val="0"/>
        </a:spcBef>
        <a:buNone/>
        <a:defRPr sz="346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>
        <a:lnSpc>
          <a:spcPct val="90000"/>
        </a:lnSpc>
        <a:spcBef>
          <a:spcPts val="788"/>
        </a:spcBef>
        <a:buFont typeface="Arial"/>
        <a:buChar char="•"/>
        <a:defRPr sz="2205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89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575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>
        <a:lnSpc>
          <a:spcPct val="90000"/>
        </a:lnSpc>
        <a:spcBef>
          <a:spcPts val="394"/>
        </a:spcBef>
        <a:buFont typeface="Arial"/>
        <a:buChar char="•"/>
        <a:defRPr sz="141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>
        <a:defRPr sz="1418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CuadroTexto 12"/>
          <p:cNvSpPr>
            <a:spLocks/>
          </p:cNvSpPr>
          <p:nvPr/>
        </p:nvSpPr>
        <p:spPr bwMode="auto">
          <a:xfrm>
            <a:off x="531168" y="3607226"/>
            <a:ext cx="8352927" cy="3711785"/>
          </a:xfrm>
          <a:prstGeom prst="rect">
            <a:avLst/>
          </a:prstGeom>
          <a:solidFill>
            <a:srgbClr val="D9DCE1"/>
          </a:solidFill>
        </p:spPr>
        <p:style>
          <a:lnRef idx="0">
            <a:srgbClr val="000000"/>
          </a:lnRef>
          <a:fillRef idx="1001">
            <a:schemeClr val="lt2"/>
          </a:fillRef>
          <a:effectRef idx="0">
            <a:srgbClr val="000000"/>
          </a:effectRef>
          <a:fontRef idx="major"/>
        </p:style>
        <p:txBody>
          <a:bodyPr wrap="square" rtlCol="0">
            <a:spAutoFit/>
          </a:bodyPr>
          <a:lstStyle/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r>
              <a:rPr lang="es-ES" sz="1680" dirty="0"/>
              <a:t>En este apartado necesitarás describir el </a:t>
            </a:r>
            <a:r>
              <a:rPr lang="es-ES" sz="1680" b="1" dirty="0"/>
              <a:t>objetivo general </a:t>
            </a:r>
            <a:r>
              <a:rPr lang="es-ES" sz="1680" dirty="0"/>
              <a:t>de tu tesis, siempre teniendo en cuenta que va dirigido a un </a:t>
            </a:r>
            <a:r>
              <a:rPr lang="es-ES" sz="1680" b="1" dirty="0"/>
              <a:t>público general</a:t>
            </a:r>
            <a:r>
              <a:rPr lang="es-ES" sz="1680" dirty="0"/>
              <a:t>, no sólo de tu rama de conocimiento. Puedes usar sólo texto o incluir esquemas, ilustraciones, un resumen  gráfico…</a:t>
            </a:r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</p:txBody>
      </p:sp>
      <p:sp>
        <p:nvSpPr>
          <p:cNvPr id="17" name="CuadroTexto 19"/>
          <p:cNvSpPr>
            <a:spLocks/>
          </p:cNvSpPr>
          <p:nvPr/>
        </p:nvSpPr>
        <p:spPr bwMode="auto">
          <a:xfrm>
            <a:off x="531167" y="2987673"/>
            <a:ext cx="8352927" cy="434414"/>
          </a:xfrm>
          <a:prstGeom prst="rect">
            <a:avLst/>
          </a:prstGeom>
          <a:solidFill>
            <a:srgbClr val="15076E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sz="2223" b="1" dirty="0">
                <a:latin typeface="+mj-lt"/>
              </a:rPr>
              <a:t>OBJETIVO DE LA TESIS </a:t>
            </a:r>
          </a:p>
        </p:txBody>
      </p:sp>
      <p:sp>
        <p:nvSpPr>
          <p:cNvPr id="19" name="Text Box 5"/>
          <p:cNvSpPr>
            <a:spLocks/>
          </p:cNvSpPr>
          <p:nvPr/>
        </p:nvSpPr>
        <p:spPr bwMode="auto">
          <a:xfrm rot="10800000" flipV="1">
            <a:off x="2205414" y="1986389"/>
            <a:ext cx="4719422" cy="946595"/>
          </a:xfrm>
          <a:prstGeom prst="rect">
            <a:avLst/>
          </a:prstGeom>
          <a:noFill/>
          <a:ln>
            <a:noFill/>
          </a:ln>
        </p:spPr>
        <p:txBody>
          <a:bodyPr wrap="square" lIns="388797" tIns="194400" rIns="388797" bIns="194400">
            <a:spAutoFit/>
          </a:bodyPr>
          <a:lstStyle>
            <a:lvl1pPr defTabSz="4319588">
              <a:spcBef>
                <a:spcPts val="0"/>
              </a:spcBef>
              <a:buChar char="•"/>
              <a:defRPr sz="12900">
                <a:solidFill>
                  <a:schemeClr val="tx1"/>
                </a:solidFill>
                <a:latin typeface="Arial"/>
              </a:defRPr>
            </a:lvl1pPr>
            <a:lvl2pPr marL="742950" indent="-285750" defTabSz="4319588">
              <a:spcBef>
                <a:spcPts val="0"/>
              </a:spcBef>
              <a:buChar char="–"/>
              <a:defRPr sz="11400">
                <a:solidFill>
                  <a:schemeClr val="tx1"/>
                </a:solidFill>
                <a:latin typeface="Arial"/>
              </a:defRPr>
            </a:lvl2pPr>
            <a:lvl3pPr marL="1143000" indent="-228600" defTabSz="4319588">
              <a:spcBef>
                <a:spcPts val="0"/>
              </a:spcBef>
              <a:buChar char="•"/>
              <a:defRPr sz="9600">
                <a:solidFill>
                  <a:schemeClr val="tx1"/>
                </a:solidFill>
                <a:latin typeface="Arial"/>
              </a:defRPr>
            </a:lvl3pPr>
            <a:lvl4pPr marL="1600200" indent="-228600" defTabSz="4319588">
              <a:spcBef>
                <a:spcPts val="0"/>
              </a:spcBef>
              <a:buChar char="–"/>
              <a:defRPr sz="8100">
                <a:solidFill>
                  <a:schemeClr val="tx1"/>
                </a:solidFill>
                <a:latin typeface="Arial"/>
              </a:defRPr>
            </a:lvl4pPr>
            <a:lvl5pPr marL="2057400" indent="-228600" defTabSz="4319588">
              <a:spcBef>
                <a:spcPts val="0"/>
              </a:spcBef>
              <a:buChar char="»"/>
              <a:defRPr sz="8100">
                <a:solidFill>
                  <a:schemeClr val="tx1"/>
                </a:solidFill>
                <a:latin typeface="Arial"/>
              </a:defRPr>
            </a:lvl5pPr>
            <a:lvl6pPr marL="2514600" indent="-228600" defTabSz="4319588">
              <a:spcBef>
                <a:spcPts val="0"/>
              </a:spcBef>
              <a:spcAft>
                <a:spcPts val="0"/>
              </a:spcAft>
              <a:buChar char="»"/>
              <a:defRPr sz="8100">
                <a:solidFill>
                  <a:schemeClr val="tx1"/>
                </a:solidFill>
                <a:latin typeface="Arial"/>
              </a:defRPr>
            </a:lvl6pPr>
            <a:lvl7pPr marL="2971800" indent="-228600" defTabSz="4319588">
              <a:spcBef>
                <a:spcPts val="0"/>
              </a:spcBef>
              <a:spcAft>
                <a:spcPts val="0"/>
              </a:spcAft>
              <a:buChar char="»"/>
              <a:defRPr sz="8100">
                <a:solidFill>
                  <a:schemeClr val="tx1"/>
                </a:solidFill>
                <a:latin typeface="Arial"/>
              </a:defRPr>
            </a:lvl7pPr>
            <a:lvl8pPr marL="3429000" indent="-228600" defTabSz="4319588">
              <a:spcBef>
                <a:spcPts val="0"/>
              </a:spcBef>
              <a:spcAft>
                <a:spcPts val="0"/>
              </a:spcAft>
              <a:buChar char="»"/>
              <a:defRPr sz="8100">
                <a:solidFill>
                  <a:schemeClr val="tx1"/>
                </a:solidFill>
                <a:latin typeface="Arial"/>
              </a:defRPr>
            </a:lvl8pPr>
            <a:lvl9pPr marL="3886200" indent="-228600" defTabSz="4319588">
              <a:spcBef>
                <a:spcPts val="0"/>
              </a:spcBef>
              <a:spcAft>
                <a:spcPts val="0"/>
              </a:spcAft>
              <a:buChar char="»"/>
              <a:defRPr sz="8100"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buNone/>
              <a:defRPr/>
            </a:pPr>
            <a:r>
              <a:rPr lang="es-ES_tradnl" sz="1800" i="1" dirty="0"/>
              <a:t>Estudiante:</a:t>
            </a:r>
          </a:p>
          <a:p>
            <a:pPr algn="ctr">
              <a:buNone/>
              <a:defRPr/>
            </a:pPr>
            <a:r>
              <a:rPr lang="es-ES_tradnl" sz="1800" i="1" dirty="0"/>
              <a:t>Programa de máster o doctorado:</a:t>
            </a:r>
          </a:p>
        </p:txBody>
      </p:sp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16007"/>
              </p:ext>
            </p:extLst>
          </p:nvPr>
        </p:nvGraphicFramePr>
        <p:xfrm>
          <a:off x="2889490" y="1781415"/>
          <a:ext cx="3351270" cy="465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686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Título de la propuesta</a:t>
                      </a:r>
                      <a:endParaRPr lang="en-GB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6012" marR="96012" marT="48006" marB="480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3EEF6562-9A27-42C1-A19E-1FB5753DB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464"/>
            <a:ext cx="9601200" cy="1352169"/>
          </a:xfrm>
          <a:prstGeom prst="rect">
            <a:avLst/>
          </a:prstGeom>
        </p:spPr>
      </p:pic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3A4A739C-DD4D-4C7F-B210-9884B977D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632495"/>
              </p:ext>
            </p:extLst>
          </p:nvPr>
        </p:nvGraphicFramePr>
        <p:xfrm>
          <a:off x="276064" y="1356425"/>
          <a:ext cx="8773008" cy="465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3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686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Encuentro de Jóvenes Investigadores 2024</a:t>
                      </a:r>
                      <a:endParaRPr lang="en-GB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6012" marR="96012" marT="48006" marB="480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CuadroTexto 19"/>
          <p:cNvSpPr>
            <a:spLocks/>
          </p:cNvSpPr>
          <p:nvPr/>
        </p:nvSpPr>
        <p:spPr bwMode="auto">
          <a:xfrm>
            <a:off x="536599" y="7689289"/>
            <a:ext cx="8352927" cy="434414"/>
          </a:xfrm>
          <a:prstGeom prst="rect">
            <a:avLst/>
          </a:prstGeom>
          <a:solidFill>
            <a:srgbClr val="15076E"/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sz="2223" b="1" dirty="0">
                <a:latin typeface="+mj-lt"/>
              </a:rPr>
              <a:t>IMPACTO SOCIAL DE TU INVESTIGACIÓN</a:t>
            </a:r>
          </a:p>
        </p:txBody>
      </p:sp>
      <p:sp>
        <p:nvSpPr>
          <p:cNvPr id="13" name="CuadroTexto 12"/>
          <p:cNvSpPr>
            <a:spLocks/>
          </p:cNvSpPr>
          <p:nvPr/>
        </p:nvSpPr>
        <p:spPr bwMode="auto">
          <a:xfrm>
            <a:off x="552128" y="8345016"/>
            <a:ext cx="8352927" cy="4228850"/>
          </a:xfrm>
          <a:prstGeom prst="rect">
            <a:avLst/>
          </a:prstGeom>
          <a:solidFill>
            <a:srgbClr val="D9DCE1"/>
          </a:solidFill>
        </p:spPr>
        <p:style>
          <a:lnRef idx="0">
            <a:srgbClr val="000000"/>
          </a:lnRef>
          <a:fillRef idx="1001">
            <a:schemeClr val="lt2"/>
          </a:fillRef>
          <a:effectRef idx="0">
            <a:srgbClr val="000000"/>
          </a:effectRef>
          <a:fontRef idx="major"/>
        </p:style>
        <p:txBody>
          <a:bodyPr wrap="square" rtlCol="0">
            <a:spAutoFit/>
          </a:bodyPr>
          <a:lstStyle/>
          <a:p>
            <a:pPr>
              <a:defRPr/>
            </a:pPr>
            <a:endParaRPr lang="es-ES" sz="1260" dirty="0"/>
          </a:p>
          <a:p>
            <a:pPr>
              <a:defRPr/>
            </a:pPr>
            <a:endParaRPr lang="es-ES" sz="1260" dirty="0"/>
          </a:p>
          <a:p>
            <a:pPr>
              <a:defRPr/>
            </a:pPr>
            <a:endParaRPr lang="es-ES" sz="1260" dirty="0"/>
          </a:p>
          <a:p>
            <a:pPr>
              <a:defRPr/>
            </a:pPr>
            <a:endParaRPr lang="es-ES" sz="126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r>
              <a:rPr lang="es-ES" sz="1680" dirty="0"/>
              <a:t>Aquí se trata de </a:t>
            </a:r>
            <a:r>
              <a:rPr lang="es-ES" sz="1680" b="1" dirty="0"/>
              <a:t>poner en valor tu investigación detallando el impacto social que pueden tener los resultados que esperas obtener</a:t>
            </a:r>
            <a:r>
              <a:rPr lang="es-ES" sz="1680" dirty="0"/>
              <a:t>. Dependiendo de tu área, puedes proponer obtener un producto, una patente, una herramienta o también resultados más intangibles. En todo caso, dado que es un foro interdisciplinar, el </a:t>
            </a:r>
            <a:r>
              <a:rPr lang="es-ES" sz="1680" b="1" dirty="0"/>
              <a:t>impacto social se entenderá en sentido amplio, en base a las particularidades de cada disciplina científica</a:t>
            </a:r>
            <a:r>
              <a:rPr lang="es-ES" sz="1680" dirty="0"/>
              <a:t>. </a:t>
            </a:r>
          </a:p>
          <a:p>
            <a:pPr>
              <a:defRPr/>
            </a:pPr>
            <a:r>
              <a:rPr lang="es-ES" sz="1680" dirty="0"/>
              <a:t>De nuevo, puedes usar cualquier combinación de texto, figuras, esquemas para transmitir de la manera más clara este aspecto.</a:t>
            </a:r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  <a:p>
            <a:pPr>
              <a:defRPr/>
            </a:pPr>
            <a:endParaRPr lang="es-ES" sz="168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Papel A3 (297 x 420 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2024-06-05T08:48:24Z</dcterms:modified>
</cp:coreProperties>
</file>